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aven Pro" pitchFamily="2" charset="77"/>
      <p:regular r:id="rId14"/>
      <p:bold r:id="rId15"/>
    </p:embeddedFont>
    <p:embeddedFont>
      <p:font typeface="Nunito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549"/>
  </p:normalViewPr>
  <p:slideViewPr>
    <p:cSldViewPr snapToGrid="0">
      <p:cViewPr varScale="1">
        <p:scale>
          <a:sx n="163" d="100"/>
          <a:sy n="163" d="100"/>
        </p:scale>
        <p:origin x="1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eaaa0bddf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eaaa0bddf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eaaa0bddf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eaaa0bddf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eaaa0bddf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7eaaa0bddf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eaaa0bddf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7eaaa0bddf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eaaa0bd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7eaaa0bd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eaaa0bd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7eaaa0bd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eaaa0bddf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eaaa0bddf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eaaa0bddf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eaaa0bddf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eaaa0bddf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eaaa0bddf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eaaa0bddf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eaaa0bddf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smallwood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45396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Saving Radio Astronomy with (some) Python</a:t>
            </a:r>
            <a:endParaRPr sz="2400"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Justin (Jay) Smallwood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Eventually…</a:t>
            </a:r>
            <a:endParaRPr/>
          </a:p>
        </p:txBody>
      </p:sp>
      <p:sp>
        <p:nvSpPr>
          <p:cNvPr id="382" name="Google Shape;382;p2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383" name="Google Shape;383;p22"/>
          <p:cNvGrpSpPr/>
          <p:nvPr/>
        </p:nvGrpSpPr>
        <p:grpSpPr>
          <a:xfrm>
            <a:off x="40050" y="1382763"/>
            <a:ext cx="4531950" cy="3760669"/>
            <a:chOff x="2787800" y="901825"/>
            <a:chExt cx="4531950" cy="4241675"/>
          </a:xfrm>
        </p:grpSpPr>
        <p:pic>
          <p:nvPicPr>
            <p:cNvPr id="384" name="Google Shape;38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87800" y="901825"/>
              <a:ext cx="4531950" cy="4241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22"/>
            <p:cNvSpPr/>
            <p:nvPr/>
          </p:nvSpPr>
          <p:spPr>
            <a:xfrm>
              <a:off x="3423425" y="2464425"/>
              <a:ext cx="3869400" cy="200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423425" y="2922313"/>
              <a:ext cx="3869400" cy="200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3423425" y="3531675"/>
              <a:ext cx="3869400" cy="200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3423425" y="4141025"/>
              <a:ext cx="3869400" cy="200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423425" y="3284600"/>
              <a:ext cx="3869400" cy="85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423425" y="4531650"/>
              <a:ext cx="3869400" cy="85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3423425" y="2305025"/>
              <a:ext cx="3869400" cy="4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92" name="Google Shape;3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875" y="1382650"/>
            <a:ext cx="4531950" cy="37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GB" sz="2600" b="1"/>
              <a:t>Website &amp; Apps: </a:t>
            </a:r>
            <a:r>
              <a:rPr lang="en-GB" sz="2600" b="1" u="sng">
                <a:solidFill>
                  <a:schemeClr val="hlink"/>
                </a:solidFill>
                <a:hlinkClick r:id="rId3"/>
              </a:rPr>
              <a:t>jsmallwood.net</a:t>
            </a:r>
            <a:endParaRPr sz="2600"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GB" sz="2600" b="1"/>
              <a:t>GitHub:</a:t>
            </a:r>
            <a:r>
              <a:rPr lang="en-GB" sz="2600"/>
              <a:t> github.com/jdgsmallwood</a:t>
            </a:r>
            <a:endParaRPr sz="2600"/>
          </a:p>
        </p:txBody>
      </p:sp>
      <p:sp>
        <p:nvSpPr>
          <p:cNvPr id="400" name="Google Shape;400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Who am I?</a:t>
            </a:r>
            <a:endParaRPr dirty="0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 b="1" dirty="0"/>
              <a:t>2025 - 2029:</a:t>
            </a:r>
            <a:r>
              <a:rPr lang="en-GB" sz="1900" dirty="0"/>
              <a:t> PhD student @ Swinburne University </a:t>
            </a:r>
            <a:br>
              <a:rPr lang="en-GB" sz="1900" dirty="0"/>
            </a:br>
            <a:endParaRPr sz="1900" b="1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 b="1" dirty="0"/>
              <a:t>2018 - 2025:</a:t>
            </a:r>
            <a:r>
              <a:rPr lang="en-GB" sz="1900" dirty="0"/>
              <a:t> Equity trader &amp; software engineer in finance </a:t>
            </a:r>
            <a:br>
              <a:rPr lang="en-GB" sz="1900" dirty="0"/>
            </a:b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 b="1" dirty="0"/>
              <a:t>2011 - 2017:</a:t>
            </a:r>
            <a:r>
              <a:rPr lang="en-GB" sz="1900" dirty="0"/>
              <a:t> BCom (Economics) &amp; </a:t>
            </a:r>
            <a:r>
              <a:rPr lang="en-GB" sz="1900" dirty="0" err="1"/>
              <a:t>MSci</a:t>
            </a:r>
            <a:r>
              <a:rPr lang="en-GB" sz="1900" dirty="0"/>
              <a:t> (Mathematics)</a:t>
            </a:r>
            <a:br>
              <a:rPr lang="en-GB" sz="1900" dirty="0"/>
            </a:br>
            <a:r>
              <a:rPr lang="en-GB" sz="1900" dirty="0"/>
              <a:t>		  University of Melbourne</a:t>
            </a:r>
            <a:endParaRPr sz="1900" dirty="0"/>
          </a:p>
        </p:txBody>
      </p:sp>
      <p:sp>
        <p:nvSpPr>
          <p:cNvPr id="285" name="Google Shape;285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the Problem?</a:t>
            </a:r>
            <a:endParaRPr/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550" y="1237775"/>
            <a:ext cx="4343526" cy="389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502975" y="1331936"/>
            <a:ext cx="4230575" cy="3798844"/>
            <a:chOff x="2787800" y="901825"/>
            <a:chExt cx="4531950" cy="4241675"/>
          </a:xfrm>
        </p:grpSpPr>
        <p:pic>
          <p:nvPicPr>
            <p:cNvPr id="294" name="Google Shape;29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87800" y="901825"/>
              <a:ext cx="4531950" cy="4241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5"/>
            <p:cNvSpPr/>
            <p:nvPr/>
          </p:nvSpPr>
          <p:spPr>
            <a:xfrm>
              <a:off x="3423425" y="246442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423425" y="2922313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423425" y="353167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3423425" y="414102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3423425" y="3284600"/>
              <a:ext cx="3869400" cy="855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3423425" y="4531650"/>
              <a:ext cx="3869400" cy="855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423425" y="2305025"/>
              <a:ext cx="3869400" cy="47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02" name="Google Shape;302;p15"/>
          <p:cNvGrpSpPr/>
          <p:nvPr/>
        </p:nvGrpSpPr>
        <p:grpSpPr>
          <a:xfrm>
            <a:off x="4817325" y="1616925"/>
            <a:ext cx="4036825" cy="2977500"/>
            <a:chOff x="4817325" y="1616925"/>
            <a:chExt cx="4036825" cy="2977500"/>
          </a:xfrm>
        </p:grpSpPr>
        <p:sp>
          <p:nvSpPr>
            <p:cNvPr id="303" name="Google Shape;303;p15"/>
            <p:cNvSpPr/>
            <p:nvPr/>
          </p:nvSpPr>
          <p:spPr>
            <a:xfrm>
              <a:off x="4817325" y="2341750"/>
              <a:ext cx="814200" cy="954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817325" y="3296650"/>
              <a:ext cx="814200" cy="954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5865550" y="1616925"/>
              <a:ext cx="2988600" cy="29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FF0000"/>
                  </a:solidFill>
                  <a:latin typeface="Nunito"/>
                  <a:ea typeface="Nunito"/>
                  <a:cs typeface="Nunito"/>
                  <a:sym typeface="Nunito"/>
                </a:rPr>
                <a:t>R</a:t>
              </a:r>
              <a:r>
                <a:rPr lang="en-GB" sz="1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adio</a:t>
              </a:r>
              <a:endPara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FF0000"/>
                  </a:solidFill>
                  <a:latin typeface="Nunito"/>
                  <a:ea typeface="Nunito"/>
                  <a:cs typeface="Nunito"/>
                  <a:sym typeface="Nunito"/>
                </a:rPr>
                <a:t>F</a:t>
              </a:r>
              <a:r>
                <a:rPr lang="en-GB" sz="1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requency</a:t>
              </a:r>
              <a:endPara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FF0000"/>
                  </a:solidFill>
                  <a:latin typeface="Nunito"/>
                  <a:ea typeface="Nunito"/>
                  <a:cs typeface="Nunito"/>
                  <a:sym typeface="Nunito"/>
                </a:rPr>
                <a:t>I</a:t>
              </a:r>
              <a:r>
                <a:rPr lang="en-GB" sz="1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nterference</a:t>
              </a:r>
              <a:endPara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the Problem?(Marazuela et al.)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312" name="Google Shape;312;p16"/>
          <p:cNvGrpSpPr/>
          <p:nvPr/>
        </p:nvGrpSpPr>
        <p:grpSpPr>
          <a:xfrm>
            <a:off x="345692" y="1183885"/>
            <a:ext cx="4230575" cy="3959604"/>
            <a:chOff x="2787800" y="901825"/>
            <a:chExt cx="4531950" cy="4241675"/>
          </a:xfrm>
        </p:grpSpPr>
        <p:pic>
          <p:nvPicPr>
            <p:cNvPr id="313" name="Google Shape;31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87800" y="901825"/>
              <a:ext cx="4531950" cy="4241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6"/>
            <p:cNvSpPr/>
            <p:nvPr/>
          </p:nvSpPr>
          <p:spPr>
            <a:xfrm>
              <a:off x="3423425" y="246442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3423425" y="2922313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3423425" y="353167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3423425" y="4141025"/>
              <a:ext cx="3869400" cy="200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423425" y="3284600"/>
              <a:ext cx="3869400" cy="855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423425" y="4531650"/>
              <a:ext cx="3869400" cy="855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3423425" y="2305025"/>
              <a:ext cx="3869400" cy="47700"/>
            </a:xfrm>
            <a:prstGeom prst="rect">
              <a:avLst/>
            </a:prstGeom>
            <a:solidFill>
              <a:schemeClr val="lt1"/>
            </a:solidFill>
            <a:ln w="89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50" tIns="85350" rIns="85350" bIns="85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6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4724392" y="1183885"/>
            <a:ext cx="4230575" cy="3959604"/>
            <a:chOff x="4724392" y="1183885"/>
            <a:chExt cx="4230575" cy="3959604"/>
          </a:xfrm>
        </p:grpSpPr>
        <p:grpSp>
          <p:nvGrpSpPr>
            <p:cNvPr id="322" name="Google Shape;322;p16"/>
            <p:cNvGrpSpPr/>
            <p:nvPr/>
          </p:nvGrpSpPr>
          <p:grpSpPr>
            <a:xfrm>
              <a:off x="4724392" y="1183885"/>
              <a:ext cx="4230575" cy="3959604"/>
              <a:chOff x="2787800" y="901825"/>
              <a:chExt cx="4531950" cy="4241675"/>
            </a:xfrm>
          </p:grpSpPr>
          <p:pic>
            <p:nvPicPr>
              <p:cNvPr id="323" name="Google Shape;323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7800" y="901825"/>
                <a:ext cx="4531950" cy="4241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4" name="Google Shape;324;p16"/>
              <p:cNvSpPr/>
              <p:nvPr/>
            </p:nvSpPr>
            <p:spPr>
              <a:xfrm>
                <a:off x="3423425" y="2464425"/>
                <a:ext cx="3869400" cy="2007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3423425" y="2922313"/>
                <a:ext cx="3869400" cy="2007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3423425" y="3531675"/>
                <a:ext cx="3869400" cy="2007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3423425" y="4141025"/>
                <a:ext cx="3869400" cy="2007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3423425" y="3284600"/>
                <a:ext cx="3869400" cy="855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3423425" y="4531650"/>
                <a:ext cx="3869400" cy="855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3423425" y="2305025"/>
                <a:ext cx="3869400" cy="47700"/>
              </a:xfrm>
              <a:prstGeom prst="rect">
                <a:avLst/>
              </a:prstGeom>
              <a:solidFill>
                <a:schemeClr val="lt1"/>
              </a:solidFill>
              <a:ln w="89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5350" tIns="85350" rIns="85350" bIns="8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6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331" name="Google Shape;331;p16"/>
            <p:cNvSpPr/>
            <p:nvPr/>
          </p:nvSpPr>
          <p:spPr>
            <a:xfrm>
              <a:off x="5319124" y="2397500"/>
              <a:ext cx="3624600" cy="2386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319125" y="1405050"/>
              <a:ext cx="3624600" cy="992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33" name="Google Shape;333;p16"/>
          <p:cNvSpPr/>
          <p:nvPr/>
        </p:nvSpPr>
        <p:spPr>
          <a:xfrm>
            <a:off x="4962300" y="613325"/>
            <a:ext cx="3021900" cy="51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" name="Google Shape;334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We’re Going to Solve It!</a:t>
            </a: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1" name="Google Shape;3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388" y="1058798"/>
            <a:ext cx="7497324" cy="42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400" y="3024625"/>
            <a:ext cx="2709875" cy="22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/>
          <p:nvPr/>
        </p:nvSpPr>
        <p:spPr>
          <a:xfrm rot="-1880208">
            <a:off x="3536447" y="1748991"/>
            <a:ext cx="2046656" cy="15166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45" name="Google Shape;345;p17"/>
          <p:cNvSpPr txBox="1"/>
          <p:nvPr/>
        </p:nvSpPr>
        <p:spPr>
          <a:xfrm>
            <a:off x="5954750" y="1338150"/>
            <a:ext cx="23529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PHASED </a:t>
            </a:r>
            <a:endParaRPr sz="27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ARRAY</a:t>
            </a:r>
            <a:endParaRPr sz="27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FEED</a:t>
            </a:r>
            <a:endParaRPr sz="27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Phased Array Feeds &amp; Spatial Filtering</a:t>
            </a:r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Mathemagically filter out interference using </a:t>
            </a:r>
            <a:r>
              <a:rPr lang="en-GB" sz="1800" b="1"/>
              <a:t>Spatial Filtering</a:t>
            </a:r>
            <a:r>
              <a:rPr lang="en-GB" sz="1800"/>
              <a:t>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352" name="Google Shape;352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53" name="Google Shape;353;p18"/>
          <p:cNvSpPr txBox="1"/>
          <p:nvPr/>
        </p:nvSpPr>
        <p:spPr>
          <a:xfrm>
            <a:off x="1303800" y="2899325"/>
            <a:ext cx="7181400" cy="14496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</a:pPr>
            <a:r>
              <a:rPr lang="en-GB" sz="18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Problem: </a:t>
            </a:r>
            <a:r>
              <a:rPr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 velocity is huge! TB / sec!!!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-"/>
            </a:pPr>
            <a:r>
              <a:rPr lang="en-GB" sz="18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Solution: </a:t>
            </a:r>
            <a:r>
              <a:rPr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High-performance C++ / CUDA code running at telescope.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I’m Using Python…</a:t>
            </a:r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327200" cy="25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Python Use #1:</a:t>
            </a: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Making small interactive applications to simulate &amp; understand mathematical techniques of spatial filtering.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Streamlit to the rescue!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apps.jsmallwood.net/extraterrena</a:t>
            </a:r>
            <a:endParaRPr sz="2000"/>
          </a:p>
        </p:txBody>
      </p:sp>
      <p:sp>
        <p:nvSpPr>
          <p:cNvPr id="360" name="Google Shape;360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I’m Using Python…</a:t>
            </a:r>
            <a:endParaRPr/>
          </a:p>
        </p:txBody>
      </p:sp>
      <p:pic>
        <p:nvPicPr>
          <p:cNvPr id="366" name="Google Shape;3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5" y="1516575"/>
            <a:ext cx="4984602" cy="346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690" y="3071550"/>
            <a:ext cx="3765299" cy="190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701" y="111525"/>
            <a:ext cx="3765299" cy="283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I’m Using Python…</a:t>
            </a:r>
            <a:endParaRPr/>
          </a:p>
        </p:txBody>
      </p:sp>
      <p:sp>
        <p:nvSpPr>
          <p:cNvPr id="375" name="Google Shape;375;p21"/>
          <p:cNvSpPr txBox="1">
            <a:spLocks noGrp="1"/>
          </p:cNvSpPr>
          <p:nvPr>
            <p:ph type="body" idx="1"/>
          </p:nvPr>
        </p:nvSpPr>
        <p:spPr>
          <a:xfrm>
            <a:off x="389400" y="1597875"/>
            <a:ext cx="7762200" cy="25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Python Use #2:</a:t>
            </a: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Use Python to shorten development feedback loops.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Prototyping C++ code.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Write Python in a C++ style and ensure the basic ideas work.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Then port to C++ - much easier!</a:t>
            </a:r>
            <a:endParaRPr sz="2000"/>
          </a:p>
        </p:txBody>
      </p:sp>
      <p:sp>
        <p:nvSpPr>
          <p:cNvPr id="376" name="Google Shape;376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237</Words>
  <Application>Microsoft Macintosh PowerPoint</Application>
  <PresentationFormat>On-screen Show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Nunito</vt:lpstr>
      <vt:lpstr>Arial</vt:lpstr>
      <vt:lpstr>Maven Pro</vt:lpstr>
      <vt:lpstr>Momentum</vt:lpstr>
      <vt:lpstr>Saving Radio Astronomy with (some) Python</vt:lpstr>
      <vt:lpstr>Who am I?</vt:lpstr>
      <vt:lpstr>What’s the Problem?</vt:lpstr>
      <vt:lpstr>What’s the Problem?(Marazuela et al.)</vt:lpstr>
      <vt:lpstr>How We’re Going to Solve It!</vt:lpstr>
      <vt:lpstr>Phased Array Feeds &amp; Spatial Filtering</vt:lpstr>
      <vt:lpstr>How I’m Using Python…</vt:lpstr>
      <vt:lpstr>How I’m Using Python…</vt:lpstr>
      <vt:lpstr>How I’m Using Python…</vt:lpstr>
      <vt:lpstr>Eventually…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Justin Smallwood</cp:lastModifiedBy>
  <cp:revision>1</cp:revision>
  <dcterms:modified xsi:type="dcterms:W3CDTF">2025-09-14T03:20:43Z</dcterms:modified>
</cp:coreProperties>
</file>